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1" r:id="rId5"/>
    <p:sldId id="263" r:id="rId6"/>
    <p:sldId id="266" r:id="rId7"/>
    <p:sldId id="267" r:id="rId8"/>
    <p:sldId id="264" r:id="rId9"/>
    <p:sldId id="265" r:id="rId10"/>
    <p:sldId id="273" r:id="rId11"/>
    <p:sldId id="274" r:id="rId12"/>
    <p:sldId id="262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878-E685-43D7-9BFD-A92A126527E4}" type="datetimeFigureOut">
              <a:rPr lang="en-NZ" smtClean="0"/>
              <a:t>27/06/2011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D7D3A4B-9FF2-486B-A515-2AD68D2291DE}" type="slidenum">
              <a:rPr lang="en-NZ" smtClean="0"/>
              <a:t>‹#›</a:t>
            </a:fld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878-E685-43D7-9BFD-A92A126527E4}" type="datetimeFigureOut">
              <a:rPr lang="en-NZ" smtClean="0"/>
              <a:t>27/06/2011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A4B-9FF2-486B-A515-2AD68D2291D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878-E685-43D7-9BFD-A92A126527E4}" type="datetimeFigureOut">
              <a:rPr lang="en-NZ" smtClean="0"/>
              <a:t>27/06/2011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A4B-9FF2-486B-A515-2AD68D2291D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878-E685-43D7-9BFD-A92A126527E4}" type="datetimeFigureOut">
              <a:rPr lang="en-NZ" smtClean="0"/>
              <a:t>27/06/2011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A4B-9FF2-486B-A515-2AD68D2291DE}" type="slidenum">
              <a:rPr lang="en-NZ" smtClean="0"/>
              <a:t>‹#›</a:t>
            </a:fld>
            <a:endParaRPr lang="en-N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878-E685-43D7-9BFD-A92A126527E4}" type="datetimeFigureOut">
              <a:rPr lang="en-NZ" smtClean="0"/>
              <a:t>27/06/2011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NZ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D7D3A4B-9FF2-486B-A515-2AD68D2291DE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878-E685-43D7-9BFD-A92A126527E4}" type="datetimeFigureOut">
              <a:rPr lang="en-NZ" smtClean="0"/>
              <a:t>27/06/2011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A4B-9FF2-486B-A515-2AD68D2291DE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878-E685-43D7-9BFD-A92A126527E4}" type="datetimeFigureOut">
              <a:rPr lang="en-NZ" smtClean="0"/>
              <a:t>27/06/2011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A4B-9FF2-486B-A515-2AD68D2291DE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878-E685-43D7-9BFD-A92A126527E4}" type="datetimeFigureOut">
              <a:rPr lang="en-NZ" smtClean="0"/>
              <a:t>27/06/2011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A4B-9FF2-486B-A515-2AD68D2291D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878-E685-43D7-9BFD-A92A126527E4}" type="datetimeFigureOut">
              <a:rPr lang="en-NZ" smtClean="0"/>
              <a:t>27/06/2011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A4B-9FF2-486B-A515-2AD68D2291D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878-E685-43D7-9BFD-A92A126527E4}" type="datetimeFigureOut">
              <a:rPr lang="en-NZ" smtClean="0"/>
              <a:t>27/06/2011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A4B-9FF2-486B-A515-2AD68D2291DE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878-E685-43D7-9BFD-A92A126527E4}" type="datetimeFigureOut">
              <a:rPr lang="en-NZ" smtClean="0"/>
              <a:t>27/06/2011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D7D3A4B-9FF2-486B-A515-2AD68D2291DE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3CD878-E685-43D7-9BFD-A92A126527E4}" type="datetimeFigureOut">
              <a:rPr lang="en-NZ" smtClean="0"/>
              <a:t>27/06/2011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D7D3A4B-9FF2-486B-A515-2AD68D2291DE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rvillelloyddouglas.files.wordpress.com/2007/07/new-zealand-map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Professor </a:t>
            </a:r>
            <a:r>
              <a:rPr lang="en-NZ" dirty="0"/>
              <a:t>B</a:t>
            </a:r>
            <a:r>
              <a:rPr lang="en-NZ" dirty="0" smtClean="0"/>
              <a:t>rian </a:t>
            </a:r>
            <a:r>
              <a:rPr lang="en-NZ" dirty="0" err="1" smtClean="0"/>
              <a:t>Findsen</a:t>
            </a:r>
            <a:endParaRPr lang="en-NZ" dirty="0" smtClean="0"/>
          </a:p>
          <a:p>
            <a:r>
              <a:rPr lang="en-NZ" dirty="0" smtClean="0"/>
              <a:t>Faculty of Education</a:t>
            </a:r>
          </a:p>
          <a:p>
            <a:r>
              <a:rPr lang="en-NZ" dirty="0" smtClean="0"/>
              <a:t>University of  Waikato</a:t>
            </a:r>
          </a:p>
          <a:p>
            <a:r>
              <a:rPr lang="en-NZ" dirty="0" smtClean="0"/>
              <a:t>New </a:t>
            </a:r>
            <a:r>
              <a:rPr lang="en-NZ" dirty="0"/>
              <a:t>Z</a:t>
            </a:r>
            <a:r>
              <a:rPr lang="en-NZ" dirty="0" smtClean="0"/>
              <a:t>ealand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University &amp; Community Engagement through Continuing Education: University of Waikato and the </a:t>
            </a:r>
            <a:r>
              <a:rPr lang="en-NZ" dirty="0" err="1"/>
              <a:t>R</a:t>
            </a:r>
            <a:r>
              <a:rPr lang="en-NZ" dirty="0" err="1" smtClean="0"/>
              <a:t>auawaawa</a:t>
            </a:r>
            <a:r>
              <a:rPr lang="en-NZ" dirty="0" smtClean="0"/>
              <a:t> Trust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1105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600" smtClean="0"/>
              <a:t>Case study: Rauawaawa Kaumatua Trust Education programme</a:t>
            </a:r>
            <a:endParaRPr lang="en-US" sz="3600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smtClean="0"/>
              <a:t>Freedom from embarrassment (whakamaa) while learning amid peers</a:t>
            </a:r>
          </a:p>
          <a:p>
            <a:r>
              <a:rPr lang="en-NZ" smtClean="0"/>
              <a:t>Some potential to be enterpreneurial (selling products in connected shop)</a:t>
            </a:r>
          </a:p>
          <a:p>
            <a:r>
              <a:rPr lang="en-NZ" smtClean="0"/>
              <a:t>Participation in conducive setting while respecting Maaori values</a:t>
            </a:r>
          </a:p>
          <a:p>
            <a:endParaRPr 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425"/>
            <a:ext cx="8856662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95288" y="260350"/>
            <a:ext cx="39608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600" b="1">
                <a:solidFill>
                  <a:schemeClr val="bg1"/>
                </a:solidFill>
                <a:latin typeface="Perpetua" pitchFamily="18" charset="0"/>
              </a:rPr>
              <a:t>RAUAWAAWA TRUST</a:t>
            </a:r>
            <a:endParaRPr lang="en-US" sz="2600" b="1">
              <a:solidFill>
                <a:schemeClr val="bg1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03649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48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relationship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dirty="0" smtClean="0"/>
              <a:t>Formalised in 2004 after preceding years of co-operation</a:t>
            </a:r>
          </a:p>
          <a:p>
            <a:r>
              <a:rPr lang="en-NZ" dirty="0" smtClean="0"/>
              <a:t>Key issue: indigenous programme delivered by mainstream </a:t>
            </a:r>
            <a:r>
              <a:rPr lang="en-NZ" dirty="0" err="1"/>
              <a:t>P</a:t>
            </a:r>
            <a:r>
              <a:rPr lang="en-NZ" dirty="0" err="1" smtClean="0"/>
              <a:t>akeha</a:t>
            </a:r>
            <a:r>
              <a:rPr lang="en-NZ" dirty="0" smtClean="0"/>
              <a:t> provider</a:t>
            </a:r>
          </a:p>
          <a:p>
            <a:r>
              <a:rPr lang="en-NZ" dirty="0" smtClean="0"/>
              <a:t>Agreement: </a:t>
            </a:r>
          </a:p>
          <a:p>
            <a:pPr marL="0" indent="0">
              <a:buNone/>
            </a:pPr>
            <a:r>
              <a:rPr lang="en-NZ" dirty="0" smtClean="0"/>
              <a:t>University – academic &amp; funding approval, quality assurance, records (as expected by </a:t>
            </a:r>
            <a:r>
              <a:rPr lang="en-NZ" dirty="0" smtClean="0"/>
              <a:t>Tertiary </a:t>
            </a:r>
            <a:r>
              <a:rPr lang="en-NZ" dirty="0" smtClean="0"/>
              <a:t>Education </a:t>
            </a:r>
            <a:r>
              <a:rPr lang="en-NZ" dirty="0" smtClean="0"/>
              <a:t>Commission</a:t>
            </a:r>
            <a:r>
              <a:rPr lang="en-NZ" dirty="0" smtClean="0"/>
              <a:t>)</a:t>
            </a:r>
          </a:p>
          <a:p>
            <a:pPr marL="0" indent="0">
              <a:buNone/>
            </a:pPr>
            <a:r>
              <a:rPr lang="en-NZ" dirty="0" smtClean="0"/>
              <a:t>Trust: provides physical environment, teachers.</a:t>
            </a:r>
          </a:p>
          <a:p>
            <a:r>
              <a:rPr lang="en-NZ" dirty="0" smtClean="0"/>
              <a:t>Reduction in funding in 2011 following 46</a:t>
            </a:r>
            <a:r>
              <a:rPr lang="en-NZ" smtClean="0"/>
              <a:t>% </a:t>
            </a:r>
            <a:r>
              <a:rPr lang="en-NZ" smtClean="0"/>
              <a:t>Govt. </a:t>
            </a:r>
            <a:r>
              <a:rPr lang="en-NZ" dirty="0" smtClean="0"/>
              <a:t>cuts to University continuing education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3984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ACE Funding from Government: Priorities for Universities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Provide </a:t>
            </a:r>
            <a:r>
              <a:rPr lang="en-NZ" b="1" dirty="0" smtClean="0"/>
              <a:t>specialised &amp; research-informed higher level learning </a:t>
            </a:r>
            <a:r>
              <a:rPr lang="en-NZ" dirty="0" smtClean="0"/>
              <a:t>that contributes directly to the creation of an advanced &amp; rapidly evolving </a:t>
            </a:r>
            <a:r>
              <a:rPr lang="en-NZ" b="1" dirty="0" smtClean="0"/>
              <a:t>knowledge economy</a:t>
            </a:r>
          </a:p>
          <a:p>
            <a:r>
              <a:rPr lang="en-NZ" dirty="0" smtClean="0"/>
              <a:t>Contribute to the </a:t>
            </a:r>
            <a:r>
              <a:rPr lang="en-NZ" b="1" dirty="0" smtClean="0"/>
              <a:t>knowledge society </a:t>
            </a:r>
            <a:r>
              <a:rPr lang="en-NZ" dirty="0" smtClean="0"/>
              <a:t>through the preservation, dissemination &amp; application of </a:t>
            </a:r>
            <a:r>
              <a:rPr lang="en-NZ" b="1" dirty="0" smtClean="0"/>
              <a:t>university research</a:t>
            </a:r>
          </a:p>
          <a:p>
            <a:r>
              <a:rPr lang="en-NZ" dirty="0" smtClean="0"/>
              <a:t>Promote the development </a:t>
            </a:r>
            <a:r>
              <a:rPr lang="en-NZ" b="1" dirty="0" smtClean="0"/>
              <a:t>of critical &amp; reflective thinking</a:t>
            </a:r>
            <a:r>
              <a:rPr lang="en-NZ" dirty="0" smtClean="0"/>
              <a:t>, the active &amp; </a:t>
            </a:r>
            <a:r>
              <a:rPr lang="en-NZ" b="1" dirty="0" smtClean="0"/>
              <a:t>informed citizenship </a:t>
            </a:r>
            <a:r>
              <a:rPr lang="en-NZ" dirty="0" smtClean="0"/>
              <a:t>locally, nationally &amp; globally</a:t>
            </a:r>
          </a:p>
          <a:p>
            <a:r>
              <a:rPr lang="en-NZ" dirty="0" smtClean="0"/>
              <a:t>Facilitate </a:t>
            </a:r>
            <a:r>
              <a:rPr lang="en-NZ" b="1" dirty="0" smtClean="0"/>
              <a:t>pathways</a:t>
            </a:r>
            <a:r>
              <a:rPr lang="en-NZ" dirty="0" smtClean="0"/>
              <a:t> into &amp; through university education</a:t>
            </a:r>
          </a:p>
          <a:p>
            <a:r>
              <a:rPr lang="en-NZ" b="1" dirty="0" smtClean="0"/>
              <a:t>Build capacity </a:t>
            </a:r>
            <a:r>
              <a:rPr lang="en-NZ" dirty="0" smtClean="0"/>
              <a:t>in the wider ACE sector (while having regard to the ACE professional development strategy)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Question: How does the Trust’s programme relate to these priorities?</a:t>
            </a:r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9593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Issues and threats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Tension between </a:t>
            </a:r>
            <a:r>
              <a:rPr lang="en-NZ" b="1" dirty="0" smtClean="0"/>
              <a:t>general</a:t>
            </a:r>
            <a:r>
              <a:rPr lang="en-NZ" dirty="0" smtClean="0"/>
              <a:t> and </a:t>
            </a:r>
            <a:r>
              <a:rPr lang="en-NZ" b="1" dirty="0"/>
              <a:t>U</a:t>
            </a:r>
            <a:r>
              <a:rPr lang="en-NZ" b="1" dirty="0" smtClean="0"/>
              <a:t>niversity</a:t>
            </a:r>
            <a:r>
              <a:rPr lang="en-NZ" dirty="0" smtClean="0"/>
              <a:t> ACE priorities- are these subject to negotiation?</a:t>
            </a:r>
          </a:p>
          <a:p>
            <a:r>
              <a:rPr lang="en-NZ" dirty="0" smtClean="0"/>
              <a:t>Curriculum heavily oriented to a </a:t>
            </a:r>
            <a:r>
              <a:rPr lang="en-NZ" dirty="0" err="1" smtClean="0"/>
              <a:t>kaupapa</a:t>
            </a:r>
            <a:r>
              <a:rPr lang="en-NZ" dirty="0" smtClean="0"/>
              <a:t> </a:t>
            </a:r>
            <a:r>
              <a:rPr lang="en-NZ" dirty="0"/>
              <a:t>M</a:t>
            </a:r>
            <a:r>
              <a:rPr lang="en-NZ" dirty="0" smtClean="0"/>
              <a:t>aori ideology</a:t>
            </a:r>
          </a:p>
          <a:p>
            <a:r>
              <a:rPr lang="en-NZ" dirty="0" smtClean="0"/>
              <a:t>Teachers emergent from </a:t>
            </a:r>
            <a:r>
              <a:rPr lang="en-NZ" dirty="0" err="1" smtClean="0"/>
              <a:t>kaumatua</a:t>
            </a:r>
            <a:r>
              <a:rPr lang="en-NZ" dirty="0" smtClean="0"/>
              <a:t> themselves (sufficiently qualified in University terms?)</a:t>
            </a:r>
          </a:p>
          <a:p>
            <a:r>
              <a:rPr lang="en-NZ" dirty="0" smtClean="0"/>
              <a:t>Peer learning context based on collaboration (when competitive ethos abounds)</a:t>
            </a:r>
          </a:p>
          <a:p>
            <a:r>
              <a:rPr lang="en-NZ" dirty="0" smtClean="0"/>
              <a:t>On-going Govt. support for university-based adult education?</a:t>
            </a:r>
          </a:p>
          <a:p>
            <a:r>
              <a:rPr lang="en-NZ" dirty="0" smtClean="0"/>
              <a:t>TEC priorities for education: under 25s, Maori and </a:t>
            </a:r>
            <a:r>
              <a:rPr lang="en-NZ" dirty="0" err="1"/>
              <a:t>P</a:t>
            </a:r>
            <a:r>
              <a:rPr lang="en-NZ" dirty="0" err="1" smtClean="0"/>
              <a:t>asifika</a:t>
            </a:r>
            <a:r>
              <a:rPr lang="en-NZ" dirty="0" smtClean="0"/>
              <a:t> students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652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dirty="0" smtClean="0"/>
              <a:t>Characteristics of </a:t>
            </a:r>
            <a:r>
              <a:rPr lang="en-NZ" dirty="0" err="1" smtClean="0"/>
              <a:t>Aotearoa</a:t>
            </a:r>
            <a:r>
              <a:rPr lang="en-NZ" dirty="0" smtClean="0"/>
              <a:t> New Zealand</a:t>
            </a:r>
          </a:p>
          <a:p>
            <a:r>
              <a:rPr lang="en-NZ" dirty="0" smtClean="0"/>
              <a:t>Broader societal context</a:t>
            </a:r>
          </a:p>
          <a:p>
            <a:r>
              <a:rPr lang="en-NZ" dirty="0" err="1" smtClean="0"/>
              <a:t>Pakeha</a:t>
            </a:r>
            <a:r>
              <a:rPr lang="en-NZ" dirty="0" smtClean="0"/>
              <a:t> (</a:t>
            </a:r>
            <a:r>
              <a:rPr lang="en-NZ" dirty="0"/>
              <a:t>E</a:t>
            </a:r>
            <a:r>
              <a:rPr lang="en-NZ" dirty="0" smtClean="0"/>
              <a:t>uropean) and Maori Adult Education</a:t>
            </a:r>
          </a:p>
          <a:p>
            <a:r>
              <a:rPr lang="en-NZ" dirty="0" smtClean="0"/>
              <a:t>Players in the partnership (University CCE and the </a:t>
            </a:r>
            <a:r>
              <a:rPr lang="en-NZ" dirty="0" err="1" smtClean="0"/>
              <a:t>kaumatua</a:t>
            </a:r>
            <a:r>
              <a:rPr lang="en-NZ" dirty="0" smtClean="0"/>
              <a:t> trust)</a:t>
            </a:r>
          </a:p>
          <a:p>
            <a:r>
              <a:rPr lang="en-NZ" dirty="0" smtClean="0"/>
              <a:t>ACE funding for universities</a:t>
            </a:r>
          </a:p>
          <a:p>
            <a:r>
              <a:rPr lang="en-NZ" dirty="0" smtClean="0"/>
              <a:t>Issues and threats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9510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6118" y="188913"/>
            <a:ext cx="8003232" cy="6034682"/>
          </a:xfrm>
        </p:spPr>
        <p:txBody>
          <a:bodyPr>
            <a:normAutofit/>
          </a:bodyPr>
          <a:lstStyle/>
          <a:p>
            <a:r>
              <a:rPr lang="en-GB" sz="4000" dirty="0"/>
              <a:t>Geography: </a:t>
            </a:r>
            <a:br>
              <a:rPr lang="en-GB" sz="4000" dirty="0"/>
            </a:br>
            <a:r>
              <a:rPr lang="en-GB" sz="4000" dirty="0"/>
              <a:t>New Zealand</a:t>
            </a:r>
          </a:p>
        </p:txBody>
      </p:sp>
      <p:pic>
        <p:nvPicPr>
          <p:cNvPr id="7173" name="Picture 5" descr="Picture of New Zealand">
            <a:hlinkClick r:id="rId2" tooltip="Picture of New Zealan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88913"/>
            <a:ext cx="4341812" cy="6480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0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Characteristics of </a:t>
            </a:r>
            <a:r>
              <a:rPr lang="en-NZ" dirty="0" err="1" smtClean="0"/>
              <a:t>Aotearoa</a:t>
            </a:r>
            <a:r>
              <a:rPr lang="en-NZ" dirty="0" smtClean="0"/>
              <a:t> New </a:t>
            </a:r>
            <a:r>
              <a:rPr lang="en-NZ" dirty="0"/>
              <a:t>Z</a:t>
            </a:r>
            <a:r>
              <a:rPr lang="en-NZ" dirty="0" smtClean="0"/>
              <a:t>ealand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6966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Small population (4 million) - size of Britain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Colonised by Britain (bread basket for UK)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Ethnically diverse: majority </a:t>
            </a:r>
            <a:r>
              <a:rPr lang="en-GB" sz="2400" dirty="0" err="1"/>
              <a:t>Pakeha</a:t>
            </a:r>
            <a:r>
              <a:rPr lang="en-GB" sz="2400" dirty="0"/>
              <a:t> (European); 15% Maori; 12% </a:t>
            </a:r>
            <a:r>
              <a:rPr lang="en-GB" sz="2400" dirty="0" err="1"/>
              <a:t>Pasifika</a:t>
            </a:r>
            <a:r>
              <a:rPr lang="en-GB" sz="2400" dirty="0"/>
              <a:t>; 5% Asian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Auckland as magnet (1/3</a:t>
            </a:r>
            <a:r>
              <a:rPr lang="en-GB" sz="2400" baseline="30000" dirty="0"/>
              <a:t>rd</a:t>
            </a:r>
            <a:r>
              <a:rPr lang="en-GB" sz="2400" dirty="0"/>
              <a:t> of population), especially for new immigrants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Founded on egalitarian principles (equality of opportunity)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Political stability (MMP voting system from late 90s)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Strong tradition of social justice (e.g. Women’s suffrage in 1893)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Primacy of the Treaty of Waitangi (signed in 1840). Emergent principles of </a:t>
            </a:r>
            <a:r>
              <a:rPr lang="en-GB" sz="2400" dirty="0" smtClean="0"/>
              <a:t>protection, partnership </a:t>
            </a:r>
            <a:r>
              <a:rPr lang="en-GB" sz="2400" dirty="0"/>
              <a:t>&amp; participation.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Current drive towards bi-</a:t>
            </a:r>
            <a:r>
              <a:rPr lang="en-GB" sz="2400" dirty="0" err="1"/>
              <a:t>culturalism</a:t>
            </a:r>
            <a:r>
              <a:rPr lang="en-GB" sz="2400" dirty="0"/>
              <a:t>, alongside multi-</a:t>
            </a:r>
            <a:r>
              <a:rPr lang="en-GB" sz="2400" dirty="0" err="1"/>
              <a:t>culturalism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6937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Broader societal context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dirty="0" smtClean="0"/>
              <a:t>Advent of ‘</a:t>
            </a:r>
            <a:r>
              <a:rPr lang="en-NZ" dirty="0" err="1" smtClean="0"/>
              <a:t>Rogernomics</a:t>
            </a:r>
            <a:r>
              <a:rPr lang="en-NZ" dirty="0" smtClean="0"/>
              <a:t>’ akin to ‘Thatcherism’ from 1984  </a:t>
            </a:r>
            <a:r>
              <a:rPr lang="en-NZ" dirty="0" smtClean="0"/>
              <a:t>(Labour </a:t>
            </a:r>
            <a:r>
              <a:rPr lang="en-NZ" dirty="0"/>
              <a:t>G</a:t>
            </a:r>
            <a:r>
              <a:rPr lang="en-NZ" dirty="0" smtClean="0"/>
              <a:t>overnment)</a:t>
            </a:r>
          </a:p>
          <a:p>
            <a:pPr marL="0" indent="0">
              <a:buNone/>
            </a:pPr>
            <a:r>
              <a:rPr lang="en-NZ" dirty="0" smtClean="0"/>
              <a:t>Neo-liberalism:</a:t>
            </a:r>
          </a:p>
          <a:p>
            <a:r>
              <a:rPr lang="en-NZ" dirty="0" smtClean="0"/>
              <a:t>Deregulation to free market</a:t>
            </a:r>
          </a:p>
          <a:p>
            <a:r>
              <a:rPr lang="en-NZ" dirty="0" smtClean="0"/>
              <a:t>Privatisation of education (</a:t>
            </a:r>
            <a:r>
              <a:rPr lang="en-NZ" dirty="0" smtClean="0"/>
              <a:t>PTEs)</a:t>
            </a:r>
            <a:endParaRPr lang="en-NZ" dirty="0" smtClean="0"/>
          </a:p>
          <a:p>
            <a:r>
              <a:rPr lang="en-NZ" dirty="0" smtClean="0"/>
              <a:t>Cult of efficiency (</a:t>
            </a:r>
            <a:r>
              <a:rPr lang="en-NZ" dirty="0" smtClean="0"/>
              <a:t>downsizing of </a:t>
            </a:r>
            <a:r>
              <a:rPr lang="en-NZ" dirty="0" smtClean="0"/>
              <a:t>public sector)</a:t>
            </a:r>
          </a:p>
          <a:p>
            <a:r>
              <a:rPr lang="en-NZ" dirty="0" smtClean="0"/>
              <a:t>Supposed ‘choice’</a:t>
            </a:r>
          </a:p>
          <a:p>
            <a:r>
              <a:rPr lang="en-NZ" dirty="0" smtClean="0"/>
              <a:t>Contestability of funds (e.g. research)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7835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err="1" smtClean="0"/>
              <a:t>Pakeha</a:t>
            </a:r>
            <a:r>
              <a:rPr lang="en-NZ" dirty="0" smtClean="0"/>
              <a:t> Adult &amp; Community Education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Effects of colonisation: </a:t>
            </a:r>
            <a:r>
              <a:rPr lang="en-NZ" dirty="0"/>
              <a:t>B</a:t>
            </a:r>
            <a:r>
              <a:rPr lang="en-NZ" dirty="0" smtClean="0"/>
              <a:t>ritish style institutions </a:t>
            </a:r>
            <a:r>
              <a:rPr lang="en-NZ" dirty="0"/>
              <a:t>(</a:t>
            </a:r>
            <a:r>
              <a:rPr lang="en-NZ" dirty="0" smtClean="0"/>
              <a:t>e.g. WEA, university extension; trade union education) i.e. reproduction of social institutions (derivative)</a:t>
            </a:r>
          </a:p>
          <a:p>
            <a:r>
              <a:rPr lang="en-NZ" dirty="0"/>
              <a:t>Major domains of adult education: ABE, ‘second chance’, personal development, cultural education (e.g. refugees), education for community development – Tobias, 1996</a:t>
            </a:r>
            <a:r>
              <a:rPr lang="en-NZ" dirty="0" smtClean="0"/>
              <a:t>.</a:t>
            </a:r>
          </a:p>
          <a:p>
            <a:r>
              <a:rPr lang="en-NZ" dirty="0" smtClean="0"/>
              <a:t>Emergent Kiwi tradition in Maori education, parent education, women’s studies, community arts, rural development (e.g. REAPs)</a:t>
            </a:r>
          </a:p>
          <a:p>
            <a:r>
              <a:rPr lang="en-NZ" dirty="0" smtClean="0"/>
              <a:t>ACE </a:t>
            </a:r>
            <a:r>
              <a:rPr lang="en-NZ" dirty="0" err="1" smtClean="0"/>
              <a:t>Govt</a:t>
            </a:r>
            <a:r>
              <a:rPr lang="en-NZ" dirty="0" smtClean="0"/>
              <a:t> funding criteria: targeting learners whose initial learning was not successful; raising foundation skills, strengthening social cohesion</a:t>
            </a:r>
          </a:p>
          <a:p>
            <a:r>
              <a:rPr lang="en-NZ" dirty="0" smtClean="0"/>
              <a:t>Older adult education – strong U3A movement.</a:t>
            </a:r>
          </a:p>
          <a:p>
            <a:pPr marL="0" indent="0"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685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Maori Adult &amp; Community Education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dirty="0" smtClean="0"/>
              <a:t>Less well documented (oral traditions of Maori)</a:t>
            </a:r>
          </a:p>
          <a:p>
            <a:r>
              <a:rPr lang="en-NZ" dirty="0" smtClean="0"/>
              <a:t>Historically, always a lifelong and life-wide learning culture</a:t>
            </a:r>
          </a:p>
          <a:p>
            <a:r>
              <a:rPr lang="en-NZ" dirty="0" smtClean="0"/>
              <a:t>Strong individual leadership (e.g. </a:t>
            </a:r>
            <a:r>
              <a:rPr lang="en-NZ" dirty="0" err="1"/>
              <a:t>R</a:t>
            </a:r>
            <a:r>
              <a:rPr lang="en-NZ" dirty="0" err="1" smtClean="0"/>
              <a:t>anginui</a:t>
            </a:r>
            <a:r>
              <a:rPr lang="en-NZ" dirty="0" smtClean="0"/>
              <a:t> Walker; Linda </a:t>
            </a:r>
            <a:r>
              <a:rPr lang="en-NZ" dirty="0" err="1" smtClean="0"/>
              <a:t>Tuhiwai</a:t>
            </a:r>
            <a:r>
              <a:rPr lang="en-NZ" dirty="0" smtClean="0"/>
              <a:t> &amp; Graham </a:t>
            </a:r>
            <a:r>
              <a:rPr lang="en-NZ" dirty="0" err="1" smtClean="0"/>
              <a:t>Hingangararo</a:t>
            </a:r>
            <a:r>
              <a:rPr lang="en-NZ" dirty="0" smtClean="0"/>
              <a:t> Smith)</a:t>
            </a:r>
          </a:p>
          <a:p>
            <a:r>
              <a:rPr lang="en-NZ" dirty="0" smtClean="0"/>
              <a:t>Adoption of </a:t>
            </a:r>
            <a:r>
              <a:rPr lang="en-NZ" dirty="0" err="1" smtClean="0"/>
              <a:t>kaupapa</a:t>
            </a:r>
            <a:r>
              <a:rPr lang="en-NZ" dirty="0" smtClean="0"/>
              <a:t> </a:t>
            </a:r>
            <a:r>
              <a:rPr lang="en-NZ" dirty="0"/>
              <a:t>M</a:t>
            </a:r>
            <a:r>
              <a:rPr lang="en-NZ" dirty="0" smtClean="0"/>
              <a:t>aori perspective (akin to </a:t>
            </a:r>
            <a:r>
              <a:rPr lang="en-NZ" dirty="0" err="1"/>
              <a:t>F</a:t>
            </a:r>
            <a:r>
              <a:rPr lang="en-NZ" dirty="0" err="1" smtClean="0"/>
              <a:t>reirean</a:t>
            </a:r>
            <a:r>
              <a:rPr lang="en-NZ" dirty="0" smtClean="0"/>
              <a:t> philosophy)</a:t>
            </a:r>
          </a:p>
          <a:p>
            <a:r>
              <a:rPr lang="en-NZ" dirty="0" smtClean="0"/>
              <a:t>Education reflective of societal structures: ancestral canoes, gender differentiation, preservation of ‘sacred’ knowledge via specialists, collectivist orientation, high status of elders (</a:t>
            </a:r>
            <a:r>
              <a:rPr lang="en-NZ" dirty="0" err="1" smtClean="0"/>
              <a:t>kaumatua</a:t>
            </a:r>
            <a:r>
              <a:rPr lang="en-NZ" dirty="0" smtClean="0"/>
              <a:t>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40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Players in the partnership: Centre for </a:t>
            </a:r>
            <a:r>
              <a:rPr lang="en-NZ" dirty="0"/>
              <a:t>C</a:t>
            </a:r>
            <a:r>
              <a:rPr lang="en-NZ" dirty="0" smtClean="0"/>
              <a:t>ontinuing </a:t>
            </a:r>
            <a:r>
              <a:rPr lang="en-NZ" dirty="0"/>
              <a:t>E</a:t>
            </a:r>
            <a:r>
              <a:rPr lang="en-NZ" dirty="0" smtClean="0"/>
              <a:t>ducation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Historically, University of  Waikato (UOW) gained independence  from University of Auckland in early 1960s</a:t>
            </a:r>
          </a:p>
          <a:p>
            <a:r>
              <a:rPr lang="en-NZ" dirty="0" smtClean="0"/>
              <a:t>Centre for </a:t>
            </a:r>
            <a:r>
              <a:rPr lang="en-NZ" dirty="0" smtClean="0"/>
              <a:t>Continuing </a:t>
            </a:r>
            <a:r>
              <a:rPr lang="en-NZ" dirty="0"/>
              <a:t>E</a:t>
            </a:r>
            <a:r>
              <a:rPr lang="en-NZ" dirty="0" smtClean="0"/>
              <a:t>ducation </a:t>
            </a:r>
            <a:r>
              <a:rPr lang="en-NZ" dirty="0" smtClean="0"/>
              <a:t>(CCE) a strong participant in continuing education in Hamilton and region</a:t>
            </a:r>
          </a:p>
          <a:p>
            <a:r>
              <a:rPr lang="en-NZ" dirty="0" smtClean="0"/>
              <a:t>Resources aplenty in 1980s</a:t>
            </a:r>
          </a:p>
          <a:p>
            <a:r>
              <a:rPr lang="en-NZ" dirty="0" smtClean="0"/>
              <a:t>Innovator in several areas: Maori education; women’s studies; trade union education</a:t>
            </a:r>
          </a:p>
          <a:p>
            <a:r>
              <a:rPr lang="en-NZ" dirty="0" smtClean="0"/>
              <a:t>In education, Certificate in </a:t>
            </a:r>
            <a:r>
              <a:rPr lang="en-NZ" dirty="0"/>
              <a:t>M</a:t>
            </a:r>
            <a:r>
              <a:rPr lang="en-NZ" dirty="0" smtClean="0"/>
              <a:t>aori Studies conducted by CCE part of Maori </a:t>
            </a:r>
            <a:r>
              <a:rPr lang="en-NZ" i="1" dirty="0" err="1" smtClean="0"/>
              <a:t>tino</a:t>
            </a:r>
            <a:r>
              <a:rPr lang="en-NZ" i="1" dirty="0" smtClean="0"/>
              <a:t> </a:t>
            </a:r>
            <a:r>
              <a:rPr lang="en-NZ" i="1" dirty="0" err="1" smtClean="0"/>
              <a:t>rangatiratanga</a:t>
            </a:r>
            <a:r>
              <a:rPr lang="en-NZ" i="1" dirty="0" smtClean="0"/>
              <a:t> </a:t>
            </a:r>
            <a:r>
              <a:rPr lang="en-NZ" dirty="0" smtClean="0"/>
              <a:t>(self determination)</a:t>
            </a:r>
          </a:p>
          <a:p>
            <a:r>
              <a:rPr lang="en-NZ" dirty="0" smtClean="0"/>
              <a:t>Exemplary practice of certificate: co-ownership of curriculum; preserved </a:t>
            </a:r>
            <a:r>
              <a:rPr lang="en-NZ" i="1" dirty="0" err="1" smtClean="0"/>
              <a:t>mana</a:t>
            </a:r>
            <a:r>
              <a:rPr lang="en-NZ" dirty="0" smtClean="0"/>
              <a:t> (prestige) of local Maori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5408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Players in the partnership: </a:t>
            </a:r>
            <a:r>
              <a:rPr lang="en-NZ" dirty="0" err="1"/>
              <a:t>R</a:t>
            </a:r>
            <a:r>
              <a:rPr lang="en-NZ" dirty="0" err="1" smtClean="0"/>
              <a:t>auawaawa</a:t>
            </a:r>
            <a:r>
              <a:rPr lang="en-NZ" dirty="0" smtClean="0"/>
              <a:t> </a:t>
            </a:r>
            <a:r>
              <a:rPr lang="en-NZ" dirty="0" err="1"/>
              <a:t>K</a:t>
            </a:r>
            <a:r>
              <a:rPr lang="en-NZ" dirty="0" err="1" smtClean="0"/>
              <a:t>aumatua</a:t>
            </a:r>
            <a:r>
              <a:rPr lang="en-NZ" dirty="0" smtClean="0"/>
              <a:t> Trust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dirty="0" smtClean="0"/>
              <a:t>Established to strengthen cultural identity among elders; provide holistic services</a:t>
            </a:r>
          </a:p>
          <a:p>
            <a:r>
              <a:rPr lang="en-NZ" dirty="0" smtClean="0"/>
              <a:t>Not usual to focus on older people (as opposed to youth emphasised by </a:t>
            </a:r>
            <a:r>
              <a:rPr lang="en-NZ" dirty="0"/>
              <a:t>G</a:t>
            </a:r>
            <a:r>
              <a:rPr lang="en-NZ" dirty="0" smtClean="0"/>
              <a:t>overnment policy)</a:t>
            </a:r>
          </a:p>
          <a:p>
            <a:r>
              <a:rPr lang="en-NZ" dirty="0" smtClean="0"/>
              <a:t>Trust serves an urban </a:t>
            </a:r>
            <a:r>
              <a:rPr lang="en-NZ" dirty="0" err="1" smtClean="0"/>
              <a:t>kaumatua</a:t>
            </a:r>
            <a:r>
              <a:rPr lang="en-NZ" dirty="0" smtClean="0"/>
              <a:t> population though groups also come from region</a:t>
            </a:r>
          </a:p>
          <a:p>
            <a:r>
              <a:rPr lang="en-NZ" dirty="0" smtClean="0"/>
              <a:t>Varied learning activities: Maori language, healthy eating, cloak-making, songs, speech-making, flax-making, cloak-making, computer literacy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0953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</TotalTime>
  <Words>867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University &amp; Community Engagement through Continuing Education: University of Waikato and the Rauawaawa Trust</vt:lpstr>
      <vt:lpstr>Overview</vt:lpstr>
      <vt:lpstr>Geography:  New Zealand</vt:lpstr>
      <vt:lpstr>Characteristics of Aotearoa New Zealand</vt:lpstr>
      <vt:lpstr>Broader societal context</vt:lpstr>
      <vt:lpstr>Pakeha Adult &amp; Community Education</vt:lpstr>
      <vt:lpstr>Maori Adult &amp; Community Education</vt:lpstr>
      <vt:lpstr>Players in the partnership: Centre for Continuing Education</vt:lpstr>
      <vt:lpstr>Players in the partnership: Rauawaawa Kaumatua Trust</vt:lpstr>
      <vt:lpstr>Case study: Rauawaawa Kaumatua Trust Education programme</vt:lpstr>
      <vt:lpstr>PowerPoint Presentation</vt:lpstr>
      <vt:lpstr>The relationship</vt:lpstr>
      <vt:lpstr>ACE Funding from Government: Priorities for Universities</vt:lpstr>
      <vt:lpstr>Issues and threats</vt:lpstr>
    </vt:vector>
  </TitlesOfParts>
  <Company>University of Waikato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&amp; Community Engagement</dc:title>
  <dc:creator>bfindsen</dc:creator>
  <cp:lastModifiedBy>bfindsen</cp:lastModifiedBy>
  <cp:revision>27</cp:revision>
  <dcterms:created xsi:type="dcterms:W3CDTF">2011-06-23T16:28:23Z</dcterms:created>
  <dcterms:modified xsi:type="dcterms:W3CDTF">2011-06-27T10:42:02Z</dcterms:modified>
</cp:coreProperties>
</file>